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341" r:id="rId3"/>
    <p:sldId id="346" r:id="rId4"/>
    <p:sldId id="345" r:id="rId5"/>
    <p:sldId id="344" r:id="rId6"/>
    <p:sldId id="342" r:id="rId7"/>
    <p:sldId id="348" r:id="rId8"/>
    <p:sldId id="353" r:id="rId9"/>
    <p:sldId id="352" r:id="rId10"/>
    <p:sldId id="340" r:id="rId11"/>
    <p:sldId id="354" r:id="rId12"/>
    <p:sldId id="358" r:id="rId13"/>
    <p:sldId id="377" r:id="rId14"/>
    <p:sldId id="357" r:id="rId15"/>
    <p:sldId id="355" r:id="rId16"/>
    <p:sldId id="350" r:id="rId17"/>
    <p:sldId id="351" r:id="rId18"/>
    <p:sldId id="322" r:id="rId19"/>
    <p:sldId id="361" r:id="rId20"/>
    <p:sldId id="359" r:id="rId21"/>
    <p:sldId id="360" r:id="rId22"/>
    <p:sldId id="362" r:id="rId23"/>
    <p:sldId id="365" r:id="rId24"/>
    <p:sldId id="366" r:id="rId25"/>
    <p:sldId id="367" r:id="rId26"/>
    <p:sldId id="368" r:id="rId27"/>
    <p:sldId id="373" r:id="rId28"/>
    <p:sldId id="372" r:id="rId29"/>
    <p:sldId id="371" r:id="rId30"/>
    <p:sldId id="364" r:id="rId31"/>
    <p:sldId id="370" r:id="rId32"/>
    <p:sldId id="374" r:id="rId33"/>
    <p:sldId id="375" r:id="rId34"/>
    <p:sldId id="376" r:id="rId3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FCFFFC"/>
    <a:srgbClr val="03111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CD1965-1718-4858-B1C9-48C614EE49C0}">
  <a:tblStyle styleId="{20CD1965-1718-4858-B1C9-48C614EE49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33"/>
    <p:restoredTop sz="94640"/>
  </p:normalViewPr>
  <p:slideViewPr>
    <p:cSldViewPr snapToGrid="0" snapToObjects="1">
      <p:cViewPr>
        <p:scale>
          <a:sx n="87" d="100"/>
          <a:sy n="87" d="100"/>
        </p:scale>
        <p:origin x="128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165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796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465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64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377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065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089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233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328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82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287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523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3240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90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890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468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34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01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118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630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685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060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621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689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6029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9561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946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31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85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77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476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86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887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169100" y="53339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33400" y="3337825"/>
            <a:ext cx="5325600" cy="2986800"/>
          </a:xfrm>
          <a:prstGeom prst="rect">
            <a:avLst/>
          </a:prstGeom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6000"/>
              <a:buNone/>
              <a:defRPr sz="6000">
                <a:solidFill>
                  <a:srgbClr val="11111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169100" y="96180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203050" y="1205250"/>
            <a:ext cx="5185200" cy="489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□"/>
              <a:defRPr sz="28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▣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759900" y="747600"/>
            <a:ext cx="76242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169100" y="533390"/>
            <a:ext cx="7441500" cy="536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533400" y="3939900"/>
            <a:ext cx="5270100" cy="1546500"/>
          </a:xfrm>
          <a:prstGeom prst="rect">
            <a:avLst/>
          </a:prstGeom>
          <a:ln w="1143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533400" y="5684600"/>
            <a:ext cx="7783500" cy="63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2600"/>
              <a:buNone/>
              <a:defRPr sz="2600" i="1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533409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6623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2106600" cy="13092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203050" y="1205250"/>
            <a:ext cx="5185200" cy="48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533409" y="6061952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buNone/>
              <a:defRPr sz="1300">
                <a:solidFill>
                  <a:srgbClr val="B7B7B7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hyperlink" Target="https://www.youtube.com/watch?v=2qeT4DkEX-w" TargetMode="External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hyperlink" Target="https://www.youtube.com/watch?v=2qeT4DkEX-w" TargetMode="External"/><Relationship Id="rId5" Type="http://schemas.openxmlformats.org/officeDocument/2006/relationships/image" Target="../media/image11.jp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hyperlink" Target="https://www.youtube.com/watch?v=2qeT4DkEX-w" TargetMode="External"/><Relationship Id="rId5" Type="http://schemas.openxmlformats.org/officeDocument/2006/relationships/image" Target="../media/image11.jpg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hyperlink" Target="https://www.youtube.com/watch?v=_llA2q1rlS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watch?v=-ZcEDqyMbFw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ZcEDqyMbFw" TargetMode="External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ZcEDqyMbFw" TargetMode="External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youtube.com/watch?v=qnYCpQyRp-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9" y="0"/>
            <a:ext cx="7001731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348343" y="-101600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99160" y="-257629"/>
            <a:ext cx="1553029" cy="7373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7943" y="-522514"/>
            <a:ext cx="11059886" cy="7750628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449460" y="4216928"/>
            <a:ext cx="9991309" cy="123245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6342" y="4417655"/>
            <a:ext cx="5432824" cy="8309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The Universe Around Us</a:t>
            </a:r>
            <a:r>
              <a:rPr lang="en-US" sz="2800" dirty="0">
                <a:latin typeface="Eurostile" charset="0"/>
                <a:ea typeface="Eurostile" charset="0"/>
                <a:cs typeface="Eurostile" charset="0"/>
              </a:rPr>
              <a:t/>
            </a:r>
            <a:br>
              <a:rPr lang="en-US" sz="2800" dirty="0">
                <a:latin typeface="Eurostile" charset="0"/>
                <a:ea typeface="Eurostile" charset="0"/>
                <a:cs typeface="Eurostile" charset="0"/>
              </a:rPr>
            </a:br>
            <a:r>
              <a:rPr lang="en-US" sz="2000" dirty="0">
                <a:latin typeface="Eurostile" charset="0"/>
                <a:ea typeface="Eurostile" charset="0"/>
                <a:cs typeface="Eurostile" charset="0"/>
              </a:rPr>
              <a:t>Unit </a:t>
            </a:r>
            <a:r>
              <a:rPr lang="en-US" sz="2000" dirty="0" smtClean="0">
                <a:latin typeface="Eurostile" charset="0"/>
                <a:ea typeface="Eurostile" charset="0"/>
                <a:cs typeface="Eurostile" charset="0"/>
              </a:rPr>
              <a:t>2: Cosmology (</a:t>
            </a:r>
            <a:r>
              <a:rPr lang="en-US" sz="2000" smtClean="0">
                <a:latin typeface="Eurostile" charset="0"/>
                <a:ea typeface="Eurostile" charset="0"/>
                <a:cs typeface="Eurostile" charset="0"/>
              </a:rPr>
              <a:t>day three)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-316940" y="4203674"/>
            <a:ext cx="9859618" cy="1504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83615" y="5327376"/>
            <a:ext cx="9859618" cy="15045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47" y="930622"/>
            <a:ext cx="3804872" cy="4923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5336" y="-264222"/>
            <a:ext cx="12650483" cy="7122222"/>
          </a:xfrm>
          <a:prstGeom prst="rect">
            <a:avLst/>
          </a:prstGeom>
        </p:spPr>
      </p:pic>
      <p:sp>
        <p:nvSpPr>
          <p:cNvPr id="63" name="Google Shape;71;p13"/>
          <p:cNvSpPr txBox="1">
            <a:spLocks/>
          </p:cNvSpPr>
          <p:nvPr/>
        </p:nvSpPr>
        <p:spPr>
          <a:xfrm>
            <a:off x="285441" y="495690"/>
            <a:ext cx="3203375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4000" smtClean="0">
                <a:solidFill>
                  <a:srgbClr val="FFFFFF"/>
                </a:solidFill>
                <a:highlight>
                  <a:srgbClr val="FF0000"/>
                </a:highlight>
              </a:rPr>
              <a:t>Dark Energy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52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47" y="930622"/>
            <a:ext cx="3804872" cy="4923124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0271" y="0"/>
            <a:ext cx="13453241" cy="6858000"/>
          </a:xfrm>
          <a:prstGeom prst="rect">
            <a:avLst/>
          </a:prstGeom>
        </p:spPr>
      </p:pic>
      <p:sp>
        <p:nvSpPr>
          <p:cNvPr id="64" name="Google Shape;71;p13"/>
          <p:cNvSpPr txBox="1">
            <a:spLocks/>
          </p:cNvSpPr>
          <p:nvPr/>
        </p:nvSpPr>
        <p:spPr>
          <a:xfrm>
            <a:off x="814835" y="784017"/>
            <a:ext cx="5585965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Dark Matter</a:t>
            </a:r>
          </a:p>
          <a:p>
            <a:pPr marL="0" indent="0">
              <a:buFont typeface="Georgia"/>
              <a:buNone/>
            </a:pP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14951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47" y="930622"/>
            <a:ext cx="3804872" cy="4923124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0271" y="0"/>
            <a:ext cx="13453241" cy="6858000"/>
          </a:xfrm>
          <a:prstGeom prst="rect">
            <a:avLst/>
          </a:prstGeom>
        </p:spPr>
      </p:pic>
      <p:sp>
        <p:nvSpPr>
          <p:cNvPr id="64" name="Google Shape;71;p13"/>
          <p:cNvSpPr txBox="1">
            <a:spLocks/>
          </p:cNvSpPr>
          <p:nvPr/>
        </p:nvSpPr>
        <p:spPr>
          <a:xfrm>
            <a:off x="814835" y="784017"/>
            <a:ext cx="7114935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Dark Matter</a:t>
            </a:r>
          </a:p>
          <a:p>
            <a:pPr marL="0" indent="0">
              <a:buFont typeface="Georgia"/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(first proposed by Franz Zwicky in 1933)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4" y="2269958"/>
            <a:ext cx="3810000" cy="21336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0390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47" y="930622"/>
            <a:ext cx="3804872" cy="4923124"/>
          </a:xfrm>
          <a:prstGeom prst="rect">
            <a:avLst/>
          </a:prstGeom>
        </p:spPr>
      </p:pic>
      <p:pic>
        <p:nvPicPr>
          <p:cNvPr id="6" name="Picture 5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0271" y="0"/>
            <a:ext cx="13453241" cy="6858000"/>
          </a:xfrm>
          <a:prstGeom prst="rect">
            <a:avLst/>
          </a:prstGeom>
        </p:spPr>
      </p:pic>
      <p:sp>
        <p:nvSpPr>
          <p:cNvPr id="64" name="Google Shape;71;p13"/>
          <p:cNvSpPr txBox="1">
            <a:spLocks/>
          </p:cNvSpPr>
          <p:nvPr/>
        </p:nvSpPr>
        <p:spPr>
          <a:xfrm>
            <a:off x="814835" y="784017"/>
            <a:ext cx="7114935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Dark Matter</a:t>
            </a:r>
          </a:p>
          <a:p>
            <a:pPr marL="0" indent="0">
              <a:buFont typeface="Georgia"/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(first proposed by Franz Zwicky in 1933)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4" y="2269958"/>
            <a:ext cx="3810000" cy="213360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63" name="Google Shape;71;p13"/>
          <p:cNvSpPr txBox="1">
            <a:spLocks/>
          </p:cNvSpPr>
          <p:nvPr/>
        </p:nvSpPr>
        <p:spPr>
          <a:xfrm>
            <a:off x="814834" y="4141850"/>
            <a:ext cx="7114935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2484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71" y="1712958"/>
            <a:ext cx="6685257" cy="4048204"/>
          </a:xfrm>
          <a:prstGeom prst="rect">
            <a:avLst/>
          </a:prstGeom>
        </p:spPr>
      </p:pic>
      <p:sp>
        <p:nvSpPr>
          <p:cNvPr id="64" name="Google Shape;71;p13"/>
          <p:cNvSpPr txBox="1">
            <a:spLocks/>
          </p:cNvSpPr>
          <p:nvPr/>
        </p:nvSpPr>
        <p:spPr>
          <a:xfrm>
            <a:off x="814835" y="784017"/>
            <a:ext cx="5585965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Dark Matter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(proved by Vera Rubin)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  <a:p>
            <a:pPr marL="0" indent="0">
              <a:buFont typeface="Georgia"/>
              <a:buNone/>
            </a:pP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48" y="928395"/>
            <a:ext cx="1033332" cy="137127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63" name="Google Shape;70;p13"/>
          <p:cNvSpPr txBox="1">
            <a:spLocks/>
          </p:cNvSpPr>
          <p:nvPr/>
        </p:nvSpPr>
        <p:spPr>
          <a:xfrm>
            <a:off x="4332868" y="831033"/>
            <a:ext cx="210165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2800" smtClean="0"/>
              <a:t>(1928-2016)</a:t>
            </a:r>
            <a:endParaRPr lang="is-IS" sz="2800" dirty="0"/>
          </a:p>
        </p:txBody>
      </p:sp>
    </p:spTree>
    <p:extLst>
      <p:ext uri="{BB962C8B-B14F-4D97-AF65-F5344CB8AC3E}">
        <p14:creationId xmlns:p14="http://schemas.microsoft.com/office/powerpoint/2010/main" val="19629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3" name="Google Shape;71;p13"/>
          <p:cNvSpPr txBox="1">
            <a:spLocks/>
          </p:cNvSpPr>
          <p:nvPr/>
        </p:nvSpPr>
        <p:spPr>
          <a:xfrm>
            <a:off x="814835" y="784017"/>
            <a:ext cx="5585965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What is Dark Matter?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5" y="1780673"/>
            <a:ext cx="6930190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4" name="Google Shape;70;p13"/>
          <p:cNvSpPr txBox="1">
            <a:spLocks/>
          </p:cNvSpPr>
          <p:nvPr/>
        </p:nvSpPr>
        <p:spPr>
          <a:xfrm>
            <a:off x="2431925" y="968125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4000" dirty="0" smtClean="0"/>
              <a:t>(2001-2010)</a:t>
            </a:r>
            <a:endParaRPr lang="is-IS" sz="4000" dirty="0"/>
          </a:p>
        </p:txBody>
      </p:sp>
      <p:sp>
        <p:nvSpPr>
          <p:cNvPr id="65" name="Google Shape;71;p13"/>
          <p:cNvSpPr txBox="1">
            <a:spLocks/>
          </p:cNvSpPr>
          <p:nvPr/>
        </p:nvSpPr>
        <p:spPr>
          <a:xfrm>
            <a:off x="1482436" y="1614300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WMAP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90" y="2506950"/>
            <a:ext cx="6723116" cy="33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4" name="Google Shape;70;p13"/>
          <p:cNvSpPr txBox="1">
            <a:spLocks/>
          </p:cNvSpPr>
          <p:nvPr/>
        </p:nvSpPr>
        <p:spPr>
          <a:xfrm>
            <a:off x="2431925" y="968125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4000" dirty="0" smtClean="0"/>
              <a:t>(2001-2010)</a:t>
            </a:r>
            <a:endParaRPr lang="is-IS" sz="4000" dirty="0"/>
          </a:p>
        </p:txBody>
      </p:sp>
      <p:sp>
        <p:nvSpPr>
          <p:cNvPr id="65" name="Google Shape;71;p13"/>
          <p:cNvSpPr txBox="1">
            <a:spLocks/>
          </p:cNvSpPr>
          <p:nvPr/>
        </p:nvSpPr>
        <p:spPr>
          <a:xfrm>
            <a:off x="1482436" y="1614300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WMAP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6" y="2137500"/>
            <a:ext cx="5830040" cy="376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6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91726" y="6112042"/>
            <a:ext cx="5654842" cy="2093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1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91726" y="6112042"/>
            <a:ext cx="5654842" cy="2093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71;p13"/>
          <p:cNvSpPr txBox="1">
            <a:spLocks/>
          </p:cNvSpPr>
          <p:nvPr/>
        </p:nvSpPr>
        <p:spPr>
          <a:xfrm>
            <a:off x="572015" y="4946943"/>
            <a:ext cx="1921803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(almost 4% </a:t>
            </a:r>
          </a:p>
          <a:p>
            <a:pPr marL="0" indent="0">
              <a:buFont typeface="Georgia"/>
              <a:buNone/>
            </a:pP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Is H and He)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1191492" y="4017818"/>
            <a:ext cx="341424" cy="929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4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364" y="341194"/>
            <a:ext cx="8502555" cy="6073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91" y="755365"/>
            <a:ext cx="7620000" cy="5143500"/>
          </a:xfrm>
          <a:prstGeom prst="rect">
            <a:avLst/>
          </a:prstGeom>
        </p:spPr>
      </p:pic>
      <p:sp>
        <p:nvSpPr>
          <p:cNvPr id="64" name="Google Shape;71;p13"/>
          <p:cNvSpPr txBox="1">
            <a:spLocks/>
          </p:cNvSpPr>
          <p:nvPr/>
        </p:nvSpPr>
        <p:spPr>
          <a:xfrm>
            <a:off x="-2594205" y="3073687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(e.g., </a:t>
            </a:r>
            <a:r>
              <a:rPr lang="en-US" sz="3200" dirty="0" err="1" smtClean="0">
                <a:solidFill>
                  <a:srgbClr val="FFFFFF"/>
                </a:solidFill>
                <a:highlight>
                  <a:srgbClr val="FF0000"/>
                </a:highlight>
              </a:rPr>
              <a:t>Lemaître</a:t>
            </a: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)</a:t>
            </a:r>
            <a:endParaRPr lang="en-US" sz="32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65" name="Google Shape;71;p13"/>
          <p:cNvSpPr txBox="1">
            <a:spLocks/>
          </p:cNvSpPr>
          <p:nvPr/>
        </p:nvSpPr>
        <p:spPr>
          <a:xfrm>
            <a:off x="-3153764" y="5633457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(e.g., Hoyle)</a:t>
            </a:r>
            <a:endParaRPr lang="en-US" sz="32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4503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274320"/>
            <a:ext cx="7613904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0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274320"/>
            <a:ext cx="7613904" cy="6583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11" y="529389"/>
            <a:ext cx="2593016" cy="129650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475747" y="1515979"/>
            <a:ext cx="649706" cy="1684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8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274320"/>
            <a:ext cx="7613904" cy="6583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11" y="529389"/>
            <a:ext cx="2593016" cy="129650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4475747" y="1515979"/>
            <a:ext cx="649706" cy="16844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71;p13"/>
          <p:cNvSpPr txBox="1">
            <a:spLocks/>
          </p:cNvSpPr>
          <p:nvPr/>
        </p:nvSpPr>
        <p:spPr>
          <a:xfrm>
            <a:off x="3924815" y="2401061"/>
            <a:ext cx="3307258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96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BUT!</a:t>
            </a:r>
            <a:endParaRPr lang="en-US" sz="96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496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32" y="2254950"/>
            <a:ext cx="6073242" cy="3036621"/>
          </a:xfrm>
          <a:prstGeom prst="rect">
            <a:avLst/>
          </a:prstGeom>
        </p:spPr>
      </p:pic>
      <p:sp>
        <p:nvSpPr>
          <p:cNvPr id="5" name="Google Shape;71;p13"/>
          <p:cNvSpPr txBox="1">
            <a:spLocks/>
          </p:cNvSpPr>
          <p:nvPr/>
        </p:nvSpPr>
        <p:spPr>
          <a:xfrm>
            <a:off x="650673" y="39528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6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The Horizon Problem</a:t>
            </a:r>
            <a:endParaRPr lang="en-US" sz="36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80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3"/>
          <p:cNvSpPr txBox="1">
            <a:spLocks/>
          </p:cNvSpPr>
          <p:nvPr/>
        </p:nvSpPr>
        <p:spPr>
          <a:xfrm>
            <a:off x="650673" y="39528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6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The Horizon Problem</a:t>
            </a:r>
            <a:endParaRPr lang="en-US" sz="36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264" y="1356851"/>
            <a:ext cx="5337899" cy="483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3"/>
          <p:cNvSpPr txBox="1">
            <a:spLocks/>
          </p:cNvSpPr>
          <p:nvPr/>
        </p:nvSpPr>
        <p:spPr>
          <a:xfrm>
            <a:off x="650673" y="39528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6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The Horizon Problem</a:t>
            </a:r>
            <a:endParaRPr lang="en-US" sz="36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19" y="1253614"/>
            <a:ext cx="3498929" cy="31709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69" y="3274142"/>
            <a:ext cx="3833192" cy="2982042"/>
          </a:xfrm>
          <a:prstGeom prst="rect">
            <a:avLst/>
          </a:prstGeom>
        </p:spPr>
      </p:pic>
      <p:sp>
        <p:nvSpPr>
          <p:cNvPr id="6" name="Google Shape;71;p13"/>
          <p:cNvSpPr txBox="1">
            <a:spLocks/>
          </p:cNvSpPr>
          <p:nvPr/>
        </p:nvSpPr>
        <p:spPr>
          <a:xfrm>
            <a:off x="5582295" y="2691592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2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Solution: “</a:t>
            </a:r>
            <a:r>
              <a:rPr lang="en-US" sz="2000" dirty="0" smtClean="0">
                <a:solidFill>
                  <a:schemeClr val="bg1"/>
                </a:solidFill>
                <a:highlight>
                  <a:srgbClr val="FF0000"/>
                </a:highlight>
                <a:hlinkClick r:id="rId5"/>
              </a:rPr>
              <a:t>inflation</a:t>
            </a:r>
            <a:r>
              <a:rPr lang="en-US" sz="2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”</a:t>
            </a:r>
            <a:endParaRPr lang="en-US" sz="2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9301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80"/>
          <a:stretch/>
        </p:blipFill>
        <p:spPr>
          <a:xfrm>
            <a:off x="0" y="176980"/>
            <a:ext cx="9144000" cy="689817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871156" y="3347883"/>
            <a:ext cx="457200" cy="11798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4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533400" y="4875175"/>
            <a:ext cx="5708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111111"/>
                </a:solidFill>
              </a:rPr>
              <a:t> </a:t>
            </a:r>
            <a:r>
              <a:rPr lang="en-US" dirty="0" smtClean="0"/>
              <a:t>The Milky Way</a:t>
            </a:r>
            <a:endParaRPr dirty="0"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533409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91990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65471" y="-294968"/>
            <a:ext cx="10058400" cy="76691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755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5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63"/>
          <a:stretch/>
        </p:blipFill>
        <p:spPr bwMode="auto">
          <a:xfrm>
            <a:off x="-603952" y="775855"/>
            <a:ext cx="10516736" cy="6082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380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38" y="1124234"/>
            <a:ext cx="7165075" cy="4717008"/>
          </a:xfrm>
          <a:prstGeom prst="rect">
            <a:avLst/>
          </a:prstGeom>
        </p:spPr>
      </p:pic>
      <p:sp>
        <p:nvSpPr>
          <p:cNvPr id="7" name="Google Shape;71;p13"/>
          <p:cNvSpPr txBox="1">
            <a:spLocks/>
          </p:cNvSpPr>
          <p:nvPr/>
        </p:nvSpPr>
        <p:spPr>
          <a:xfrm>
            <a:off x="517898" y="77834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If “Big Bang”,</a:t>
            </a:r>
          </a:p>
          <a:p>
            <a:pPr marL="0" indent="0">
              <a:buFont typeface="Georgia"/>
              <a:buNone/>
            </a:pPr>
            <a:r>
              <a:rPr lang="en-US" sz="2400" dirty="0">
                <a:solidFill>
                  <a:srgbClr val="FFFFFF"/>
                </a:solidFill>
                <a:highlight>
                  <a:srgbClr val="FF0000"/>
                </a:highlight>
              </a:rPr>
              <a:t>t</a:t>
            </a:r>
            <a:r>
              <a:rPr lang="en-US" sz="24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here is radiation at the </a:t>
            </a:r>
            <a:r>
              <a:rPr lang="en-US" sz="2400" dirty="0" err="1" smtClean="0">
                <a:solidFill>
                  <a:srgbClr val="FFFFFF"/>
                </a:solidFill>
                <a:highlight>
                  <a:srgbClr val="FF0000"/>
                </a:highlight>
              </a:rPr>
              <a:t>beggining</a:t>
            </a:r>
            <a:endParaRPr lang="en-US" sz="2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82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78" y="201151"/>
            <a:ext cx="7802880" cy="642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3"/>
          <p:cNvSpPr txBox="1">
            <a:spLocks/>
          </p:cNvSpPr>
          <p:nvPr/>
        </p:nvSpPr>
        <p:spPr>
          <a:xfrm>
            <a:off x="650673" y="39528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6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Why so many shapes?</a:t>
            </a:r>
            <a:endParaRPr lang="en-US" sz="36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" name="Google Shape;71;p13"/>
          <p:cNvSpPr txBox="1">
            <a:spLocks/>
          </p:cNvSpPr>
          <p:nvPr/>
        </p:nvSpPr>
        <p:spPr>
          <a:xfrm>
            <a:off x="4180454" y="337937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1400" dirty="0" smtClean="0">
                <a:solidFill>
                  <a:srgbClr val="FFFFFF"/>
                </a:solidFill>
                <a:highlight>
                  <a:srgbClr val="FF0000"/>
                </a:highlight>
                <a:hlinkClick r:id="rId3"/>
              </a:rPr>
              <a:t>Galaxy formation</a:t>
            </a:r>
            <a:endParaRPr lang="en-US" sz="1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213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3"/>
          <p:cNvSpPr txBox="1">
            <a:spLocks/>
          </p:cNvSpPr>
          <p:nvPr/>
        </p:nvSpPr>
        <p:spPr>
          <a:xfrm>
            <a:off x="650673" y="39528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6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Why so many shapes?</a:t>
            </a:r>
            <a:endParaRPr lang="en-US" sz="36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" name="Google Shape;71;p13"/>
          <p:cNvSpPr txBox="1">
            <a:spLocks/>
          </p:cNvSpPr>
          <p:nvPr/>
        </p:nvSpPr>
        <p:spPr>
          <a:xfrm>
            <a:off x="4180454" y="337937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1400" dirty="0" smtClean="0">
                <a:solidFill>
                  <a:srgbClr val="FFFFFF"/>
                </a:solidFill>
                <a:highlight>
                  <a:srgbClr val="FF0000"/>
                </a:highlight>
                <a:hlinkClick r:id="rId3"/>
              </a:rPr>
              <a:t>Galaxy formation</a:t>
            </a:r>
            <a:endParaRPr lang="en-US" sz="1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217" y="0"/>
            <a:ext cx="9195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6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3"/>
          <p:cNvSpPr txBox="1">
            <a:spLocks/>
          </p:cNvSpPr>
          <p:nvPr/>
        </p:nvSpPr>
        <p:spPr>
          <a:xfrm>
            <a:off x="650673" y="39528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6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Why so many shapes?</a:t>
            </a:r>
            <a:endParaRPr lang="en-US" sz="36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" name="Google Shape;71;p13"/>
          <p:cNvSpPr txBox="1">
            <a:spLocks/>
          </p:cNvSpPr>
          <p:nvPr/>
        </p:nvSpPr>
        <p:spPr>
          <a:xfrm>
            <a:off x="4180454" y="337937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1400" dirty="0" smtClean="0">
                <a:solidFill>
                  <a:srgbClr val="FFFFFF"/>
                </a:solidFill>
                <a:highlight>
                  <a:srgbClr val="FF0000"/>
                </a:highlight>
                <a:hlinkClick r:id="rId3"/>
              </a:rPr>
              <a:t>Galaxy formation</a:t>
            </a:r>
            <a:endParaRPr lang="en-US" sz="1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0295" y="-6238568"/>
            <a:ext cx="27799427" cy="207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1;p13"/>
          <p:cNvSpPr txBox="1">
            <a:spLocks/>
          </p:cNvSpPr>
          <p:nvPr/>
        </p:nvSpPr>
        <p:spPr>
          <a:xfrm>
            <a:off x="650672" y="395280"/>
            <a:ext cx="5528901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3600" smtClean="0">
                <a:solidFill>
                  <a:srgbClr val="FFFFFF"/>
                </a:solidFill>
                <a:highlight>
                  <a:srgbClr val="FF0000"/>
                </a:highlight>
              </a:rPr>
              <a:t>Crashing with Andromeda</a:t>
            </a:r>
            <a:endParaRPr lang="en-US" sz="36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7" name="Google Shape;71;p13"/>
          <p:cNvSpPr txBox="1">
            <a:spLocks/>
          </p:cNvSpPr>
          <p:nvPr/>
        </p:nvSpPr>
        <p:spPr>
          <a:xfrm>
            <a:off x="4180454" y="3379370"/>
            <a:ext cx="4658746" cy="116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buFont typeface="Georgia"/>
              <a:buNone/>
            </a:pPr>
            <a:r>
              <a:rPr lang="en-US" sz="1400" dirty="0" smtClean="0">
                <a:solidFill>
                  <a:srgbClr val="FFFFFF"/>
                </a:solidFill>
                <a:highlight>
                  <a:srgbClr val="FF0000"/>
                </a:highlight>
                <a:hlinkClick r:id="rId3"/>
              </a:rPr>
              <a:t>The Clash</a:t>
            </a:r>
            <a:endParaRPr lang="en-US" sz="14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257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1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412419" y="249469"/>
            <a:ext cx="1048762" cy="215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95818" y="524417"/>
            <a:ext cx="1074974" cy="15137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" name="Rectangle 21"/>
          <p:cNvSpPr/>
          <p:nvPr/>
        </p:nvSpPr>
        <p:spPr>
          <a:xfrm>
            <a:off x="6194002" y="336573"/>
            <a:ext cx="1078528" cy="132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830662" y="511661"/>
            <a:ext cx="1309658" cy="14257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8987" y="343369"/>
            <a:ext cx="836439" cy="1388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558748" y="391006"/>
            <a:ext cx="755609" cy="9531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78296" y="497563"/>
            <a:ext cx="85609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6835" y="3433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956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98870" y="3299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81595" y="31658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81595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64320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964320" y="32790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47045" y="31451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47045" y="32086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29770" y="307479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4999" y="113331"/>
            <a:ext cx="799207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1"/>
                </a:solidFill>
                <a:latin typeface="Eurostile" charset="0"/>
                <a:ea typeface="Eurostile" charset="0"/>
                <a:cs typeface="Eurostile" charset="0"/>
              </a:rPr>
              <a:t>1500                                     1600                                     1700                                     1800                                     1900                                     2000   </a:t>
            </a:r>
            <a:endParaRPr lang="en-US" sz="1000" dirty="0">
              <a:solidFill>
                <a:schemeClr val="tx1"/>
              </a:solidFill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78296" y="421178"/>
            <a:ext cx="990780" cy="76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94592" y="24946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Eurostile" charset="0"/>
                <a:ea typeface="Eurostile" charset="0"/>
                <a:cs typeface="Eurostile" charset="0"/>
              </a:rPr>
              <a:t>Copernicus</a:t>
            </a:r>
            <a:endParaRPr lang="en-US" sz="8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58556" y="417908"/>
            <a:ext cx="1392554" cy="77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000416" y="262777"/>
            <a:ext cx="8162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Galilei (1564-1642)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302593" y="519261"/>
            <a:ext cx="742775" cy="817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213974" y="564746"/>
            <a:ext cx="82907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Brahe (1546-1601)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420719" y="510148"/>
            <a:ext cx="1196149" cy="6327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291907" y="523418"/>
            <a:ext cx="39145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Kepler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830" y="517583"/>
            <a:ext cx="1082935" cy="544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405541" y="515867"/>
            <a:ext cx="4315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Newton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782537" y="435228"/>
            <a:ext cx="1282634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698704" y="281443"/>
            <a:ext cx="93326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Lagrange (1736-1813)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98238" y="519027"/>
            <a:ext cx="1093334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77414" y="524400"/>
            <a:ext cx="9204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Hamilton (1805-1865)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241547" y="442053"/>
            <a:ext cx="745762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165426" y="291448"/>
            <a:ext cx="89800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err="1" smtClean="0">
                <a:latin typeface="Eurostile" charset="0"/>
                <a:ea typeface="Eurostile" charset="0"/>
                <a:cs typeface="Eurostile" charset="0"/>
              </a:rPr>
              <a:t>Noether</a:t>
            </a:r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 (1882-1935)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11723" y="255466"/>
            <a:ext cx="3834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Young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14421" y="176535"/>
            <a:ext cx="43794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Maxwell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867" y="598106"/>
            <a:ext cx="39305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Planck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21861" y="184089"/>
            <a:ext cx="4331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Einstein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1572" y="498168"/>
            <a:ext cx="641694" cy="597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41455" y="523418"/>
            <a:ext cx="40908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Eurostile" charset="0"/>
                <a:ea typeface="Eurostile" charset="0"/>
                <a:cs typeface="Eurostile" charset="0"/>
              </a:rPr>
              <a:t>Leavitt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53697" y="626792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Hubble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7192" y="105949"/>
            <a:ext cx="47160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smtClean="0">
                <a:latin typeface="Eurostile" charset="0"/>
                <a:ea typeface="Eurostile" charset="0"/>
                <a:cs typeface="Eurostile" charset="0"/>
              </a:rPr>
              <a:t>Lemaître</a:t>
            </a:r>
            <a:endParaRPr lang="en-US" sz="600" dirty="0">
              <a:latin typeface="Eurostile" charset="0"/>
              <a:ea typeface="Eurostile" charset="0"/>
              <a:cs typeface="Eurosti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27" y="2083038"/>
            <a:ext cx="6175612" cy="3759886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63" name="Google Shape;70;p13"/>
          <p:cNvSpPr txBox="1">
            <a:spLocks/>
          </p:cNvSpPr>
          <p:nvPr/>
        </p:nvSpPr>
        <p:spPr>
          <a:xfrm>
            <a:off x="1345589" y="869407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2800" dirty="0" smtClean="0"/>
              <a:t>(1936-)</a:t>
            </a:r>
            <a:endParaRPr lang="is-IS" sz="2800" dirty="0"/>
          </a:p>
        </p:txBody>
      </p:sp>
      <p:sp>
        <p:nvSpPr>
          <p:cNvPr id="66" name="Google Shape;71;p13"/>
          <p:cNvSpPr txBox="1">
            <a:spLocks/>
          </p:cNvSpPr>
          <p:nvPr/>
        </p:nvSpPr>
        <p:spPr>
          <a:xfrm>
            <a:off x="-2093932" y="1311252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Robert Wilson</a:t>
            </a:r>
            <a:endParaRPr lang="en-US" sz="32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67" name="Google Shape;71;p13"/>
          <p:cNvSpPr txBox="1">
            <a:spLocks/>
          </p:cNvSpPr>
          <p:nvPr/>
        </p:nvSpPr>
        <p:spPr>
          <a:xfrm>
            <a:off x="981507" y="1313126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32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Arno Penzias</a:t>
            </a:r>
            <a:endParaRPr lang="en-US" sz="32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sp>
        <p:nvSpPr>
          <p:cNvPr id="68" name="Google Shape;70;p13"/>
          <p:cNvSpPr txBox="1">
            <a:spLocks/>
          </p:cNvSpPr>
          <p:nvPr/>
        </p:nvSpPr>
        <p:spPr>
          <a:xfrm>
            <a:off x="-1798257" y="898661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2800" dirty="0" smtClean="0"/>
              <a:t>(1933-)</a:t>
            </a:r>
            <a:endParaRPr lang="is-IS" sz="2800" dirty="0"/>
          </a:p>
        </p:txBody>
      </p:sp>
    </p:spTree>
    <p:extLst>
      <p:ext uri="{BB962C8B-B14F-4D97-AF65-F5344CB8AC3E}">
        <p14:creationId xmlns:p14="http://schemas.microsoft.com/office/powerpoint/2010/main" val="102923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4" name="Google Shape;70;p13"/>
          <p:cNvSpPr txBox="1">
            <a:spLocks/>
          </p:cNvSpPr>
          <p:nvPr/>
        </p:nvSpPr>
        <p:spPr>
          <a:xfrm>
            <a:off x="2431925" y="968125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4000" dirty="0" smtClean="0"/>
              <a:t>(2001-2010)</a:t>
            </a:r>
            <a:endParaRPr lang="is-IS" sz="4000" dirty="0"/>
          </a:p>
        </p:txBody>
      </p:sp>
      <p:sp>
        <p:nvSpPr>
          <p:cNvPr id="65" name="Google Shape;71;p13"/>
          <p:cNvSpPr txBox="1">
            <a:spLocks/>
          </p:cNvSpPr>
          <p:nvPr/>
        </p:nvSpPr>
        <p:spPr>
          <a:xfrm>
            <a:off x="1482436" y="1614300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WMAP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90" y="2506950"/>
            <a:ext cx="6723116" cy="33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4" name="Google Shape;70;p13"/>
          <p:cNvSpPr txBox="1">
            <a:spLocks/>
          </p:cNvSpPr>
          <p:nvPr/>
        </p:nvSpPr>
        <p:spPr>
          <a:xfrm>
            <a:off x="2431925" y="968125"/>
            <a:ext cx="5617800" cy="783000"/>
          </a:xfrm>
          <a:prstGeom prst="rect">
            <a:avLst/>
          </a:prstGeom>
          <a:noFill/>
          <a:ln w="76200" cap="flat" cmpd="sng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Roboto Slab"/>
              <a:buNone/>
              <a:defRPr sz="2400" b="0" i="0" u="none" strike="noStrike" cap="none">
                <a:solidFill>
                  <a:srgbClr val="999999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r"/>
            <a:r>
              <a:rPr lang="is-IS" sz="4000" dirty="0" smtClean="0"/>
              <a:t>(2001-2010)</a:t>
            </a:r>
            <a:endParaRPr lang="is-IS" sz="4000" dirty="0"/>
          </a:p>
        </p:txBody>
      </p:sp>
      <p:sp>
        <p:nvSpPr>
          <p:cNvPr id="65" name="Google Shape;71;p13"/>
          <p:cNvSpPr txBox="1">
            <a:spLocks/>
          </p:cNvSpPr>
          <p:nvPr/>
        </p:nvSpPr>
        <p:spPr>
          <a:xfrm>
            <a:off x="1482436" y="1614300"/>
            <a:ext cx="656728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Char char="□"/>
              <a:defRPr sz="30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■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Font typeface="Georgia"/>
              <a:buChar char="▣"/>
              <a:defRPr sz="24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●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○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Georgia"/>
              <a:buChar char="■"/>
              <a:defRPr sz="1800" b="0" i="0" u="none" strike="noStrike" cap="none">
                <a:solidFill>
                  <a:srgbClr val="11111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 algn="r">
              <a:buFont typeface="Georgia"/>
              <a:buNone/>
            </a:pPr>
            <a:r>
              <a:rPr lang="en-US" sz="4000" dirty="0" smtClean="0">
                <a:solidFill>
                  <a:srgbClr val="FFFFFF"/>
                </a:solidFill>
                <a:highlight>
                  <a:srgbClr val="FF0000"/>
                </a:highlight>
              </a:rPr>
              <a:t>WMAP</a:t>
            </a:r>
            <a:endParaRPr lang="en-US" sz="4000" dirty="0">
              <a:solidFill>
                <a:srgbClr val="FFFFFF"/>
              </a:solidFill>
              <a:highlight>
                <a:srgbClr val="FF0000"/>
              </a:highligh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90" y="2506950"/>
            <a:ext cx="6723116" cy="3361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868" y="2511497"/>
            <a:ext cx="3820823" cy="335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49" y="1175710"/>
            <a:ext cx="6500747" cy="46802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4221" y="3924885"/>
            <a:ext cx="139550" cy="12661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998870" y="3988190"/>
            <a:ext cx="139550" cy="12661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213974" y="3924885"/>
            <a:ext cx="854671" cy="868061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4297650" y="6290552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547" y="930622"/>
            <a:ext cx="3804872" cy="49231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27171" y="2383972"/>
            <a:ext cx="893990" cy="673554"/>
          </a:xfrm>
          <a:prstGeom prst="rec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964320" y="2302328"/>
            <a:ext cx="893990" cy="332015"/>
          </a:xfrm>
          <a:prstGeom prst="rec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65171" y="2634343"/>
            <a:ext cx="94609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Georgia" charset="0"/>
                <a:ea typeface="Georgia" charset="0"/>
                <a:cs typeface="Georgia" charset="0"/>
              </a:rPr>
              <a:t>Accelerated expansion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065170" y="2862262"/>
            <a:ext cx="85632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latin typeface="Georgia" charset="0"/>
                <a:ea typeface="Georgia" charset="0"/>
                <a:cs typeface="Georgia" charset="0"/>
              </a:rPr>
              <a:t>Constant expansion</a:t>
            </a:r>
          </a:p>
        </p:txBody>
      </p:sp>
    </p:spTree>
    <p:extLst>
      <p:ext uri="{BB962C8B-B14F-4D97-AF65-F5344CB8AC3E}">
        <p14:creationId xmlns:p14="http://schemas.microsoft.com/office/powerpoint/2010/main" val="54131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ysand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3050</TotalTime>
  <Words>346</Words>
  <Application>Microsoft Macintosh PowerPoint</Application>
  <PresentationFormat>On-screen Show (4:3)</PresentationFormat>
  <Paragraphs>139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Eurostile</vt:lpstr>
      <vt:lpstr>Georgia</vt:lpstr>
      <vt:lpstr>Roboto Slab</vt:lpstr>
      <vt:lpstr>Arial</vt:lpstr>
      <vt:lpstr>Lysander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The Milky 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111</cp:revision>
  <dcterms:modified xsi:type="dcterms:W3CDTF">2019-01-16T06:32:49Z</dcterms:modified>
</cp:coreProperties>
</file>